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Override PartName="/ppt/tags/tag58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6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63" r:id="rId3"/>
    <p:sldId id="260" r:id="rId4"/>
    <p:sldId id="265" r:id="rId5"/>
    <p:sldId id="266" r:id="rId6"/>
    <p:sldId id="267" r:id="rId7"/>
    <p:sldId id="264" r:id="rId8"/>
  </p:sldIdLst>
  <p:sldSz cx="12192000" cy="6858000"/>
  <p:notesSz cx="6884988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7344"/>
    <a:srgbClr val="1C7CBB"/>
    <a:srgbClr val="EF3078"/>
    <a:srgbClr val="EE9524"/>
    <a:srgbClr val="03A1A4"/>
    <a:srgbClr val="E6E7E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35" autoAdjust="0"/>
    <p:restoredTop sz="78161" autoAdjust="0"/>
  </p:normalViewPr>
  <p:slideViewPr>
    <p:cSldViewPr snapToGrid="0">
      <p:cViewPr>
        <p:scale>
          <a:sx n="90" d="100"/>
          <a:sy n="90" d="100"/>
        </p:scale>
        <p:origin x="-1338" y="-6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1F804-B746-4CBA-99AB-C97EB5390AD9}" type="datetimeFigureOut">
              <a:rPr lang="el-GR" smtClean="0"/>
              <a:pPr/>
              <a:t>19/2/2026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2DADA-10D7-4412-8437-6133D10CE07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8CBA2BC1-9512-4C4D-BF9C-9DEB5CB25C7C}" type="datetimeFigureOut">
              <a:rPr lang="el-GR" smtClean="0"/>
              <a:pPr/>
              <a:t>19/2/2026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7861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 vert="horz" lIns="96588" tIns="48294" rIns="96588" bIns="48294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9990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C2EB91A9-A33F-484A-8EFB-4127E15BC05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B91A9-A33F-484A-8EFB-4127E15BC057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B91A9-A33F-484A-8EFB-4127E15BC057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E6291-269F-4017-8EF3-5876289F47E8}" type="datetimeFigureOut">
              <a:rPr lang="en-US" smtClean="0"/>
              <a:pPr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3D4CB-B0FD-47F7-BD03-A2F41CD63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tags" Target="../tags/tag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/>
          <p:cNvCxnSpPr/>
          <p:nvPr>
            <p:custDataLst>
              <p:tags r:id="rId1"/>
            </p:custDataLst>
          </p:nvPr>
        </p:nvCxnSpPr>
        <p:spPr>
          <a:xfrm>
            <a:off x="6175088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>
            <p:custDataLst>
              <p:tags r:id="rId2"/>
            </p:custDataLst>
          </p:nvPr>
        </p:nvCxnSpPr>
        <p:spPr>
          <a:xfrm>
            <a:off x="8413015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>
            <p:custDataLst>
              <p:tags r:id="rId3"/>
            </p:custDataLst>
          </p:nvPr>
        </p:nvCxnSpPr>
        <p:spPr>
          <a:xfrm>
            <a:off x="10665885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>
            <p:custDataLst>
              <p:tags r:id="rId4"/>
            </p:custDataLst>
          </p:nvPr>
        </p:nvCxnSpPr>
        <p:spPr>
          <a:xfrm>
            <a:off x="3911339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>
            <p:custDataLst>
              <p:tags r:id="rId5"/>
            </p:custDataLst>
          </p:nvPr>
        </p:nvCxnSpPr>
        <p:spPr>
          <a:xfrm>
            <a:off x="1657906" y="3995319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/>
          <p:cNvSpPr/>
          <p:nvPr>
            <p:custDataLst>
              <p:tags r:id="rId6"/>
            </p:custDataLst>
          </p:nvPr>
        </p:nvSpPr>
        <p:spPr>
          <a:xfrm>
            <a:off x="115059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>
            <p:custDataLst>
              <p:tags r:id="rId7"/>
            </p:custDataLst>
          </p:nvPr>
        </p:nvCxnSpPr>
        <p:spPr>
          <a:xfrm>
            <a:off x="0" y="3995319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>
            <p:custDataLst>
              <p:tags r:id="rId8"/>
            </p:custDataLst>
          </p:nvPr>
        </p:nvSpPr>
        <p:spPr>
          <a:xfrm>
            <a:off x="1514928" y="3900069"/>
            <a:ext cx="190500" cy="19050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ircle: Hollow 8"/>
          <p:cNvSpPr/>
          <p:nvPr>
            <p:custDataLst>
              <p:tags r:id="rId9"/>
            </p:custDataLst>
          </p:nvPr>
        </p:nvSpPr>
        <p:spPr>
          <a:xfrm>
            <a:off x="139586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ircle: Hollow 9"/>
          <p:cNvSpPr/>
          <p:nvPr>
            <p:custDataLst>
              <p:tags r:id="rId10"/>
            </p:custDataLst>
          </p:nvPr>
        </p:nvSpPr>
        <p:spPr>
          <a:xfrm>
            <a:off x="126299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>
            <p:custDataLst>
              <p:tags r:id="rId11"/>
            </p:custDataLst>
          </p:nvPr>
        </p:nvCxnSpPr>
        <p:spPr>
          <a:xfrm flipV="1">
            <a:off x="1610179" y="4342505"/>
            <a:ext cx="0" cy="1033387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>
            <p:custDataLst>
              <p:tags r:id="rId12"/>
            </p:custDataLst>
          </p:nvPr>
        </p:nvSpPr>
        <p:spPr>
          <a:xfrm>
            <a:off x="1548058" y="5350759"/>
            <a:ext cx="124240" cy="124240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>
            <p:custDataLst>
              <p:tags r:id="rId13"/>
            </p:custDataLst>
          </p:nvPr>
        </p:nvSpPr>
        <p:spPr>
          <a:xfrm>
            <a:off x="852485" y="2961830"/>
            <a:ext cx="151538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3A1A4"/>
                </a:solidFill>
                <a:latin typeface="Century Gothic" panose="020B0502020202020204" pitchFamily="34" charset="0"/>
              </a:rPr>
              <a:t>20</a:t>
            </a:r>
            <a:r>
              <a:rPr lang="el-GR" altLang="en-US" sz="3600" dirty="0">
                <a:solidFill>
                  <a:srgbClr val="03A1A4"/>
                </a:solidFill>
                <a:latin typeface="Century Gothic" panose="020B0502020202020204" pitchFamily="34" charset="0"/>
              </a:rPr>
              <a:t>25</a:t>
            </a:r>
          </a:p>
        </p:txBody>
      </p:sp>
      <p:sp>
        <p:nvSpPr>
          <p:cNvPr id="17" name="TextBox 16"/>
          <p:cNvSpPr txBox="1"/>
          <p:nvPr>
            <p:custDataLst>
              <p:tags r:id="rId14"/>
            </p:custDataLst>
          </p:nvPr>
        </p:nvSpPr>
        <p:spPr>
          <a:xfrm>
            <a:off x="547906" y="5602985"/>
            <a:ext cx="3201043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Πρόληψη του καρκίνουτου μαστού</a:t>
            </a:r>
          </a:p>
        </p:txBody>
      </p:sp>
      <p:sp>
        <p:nvSpPr>
          <p:cNvPr id="18" name="Arc 17"/>
          <p:cNvSpPr/>
          <p:nvPr>
            <p:custDataLst>
              <p:tags r:id="rId15"/>
            </p:custDataLst>
          </p:nvPr>
        </p:nvSpPr>
        <p:spPr>
          <a:xfrm rot="5400000">
            <a:off x="3389075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>
            <p:custDataLst>
              <p:tags r:id="rId16"/>
            </p:custDataLst>
          </p:nvPr>
        </p:nvSpPr>
        <p:spPr>
          <a:xfrm>
            <a:off x="3753406" y="3900069"/>
            <a:ext cx="190500" cy="19050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ircle: Hollow 20"/>
          <p:cNvSpPr/>
          <p:nvPr>
            <p:custDataLst>
              <p:tags r:id="rId17"/>
            </p:custDataLst>
          </p:nvPr>
        </p:nvSpPr>
        <p:spPr>
          <a:xfrm>
            <a:off x="3634343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Circle: Hollow 21"/>
          <p:cNvSpPr/>
          <p:nvPr>
            <p:custDataLst>
              <p:tags r:id="rId18"/>
            </p:custDataLst>
          </p:nvPr>
        </p:nvSpPr>
        <p:spPr>
          <a:xfrm>
            <a:off x="3501471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/>
          <p:cNvCxnSpPr/>
          <p:nvPr>
            <p:custDataLst>
              <p:tags r:id="rId19"/>
            </p:custDataLst>
          </p:nvPr>
        </p:nvCxnSpPr>
        <p:spPr>
          <a:xfrm flipV="1">
            <a:off x="3848657" y="2614747"/>
            <a:ext cx="0" cy="1033387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>
            <p:custDataLst>
              <p:tags r:id="rId20"/>
            </p:custDataLst>
          </p:nvPr>
        </p:nvSpPr>
        <p:spPr>
          <a:xfrm>
            <a:off x="3786536" y="2568391"/>
            <a:ext cx="124240" cy="124240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>
            <p:custDataLst>
              <p:tags r:id="rId21"/>
            </p:custDataLst>
          </p:nvPr>
        </p:nvSpPr>
        <p:spPr>
          <a:xfrm>
            <a:off x="3090963" y="4382611"/>
            <a:ext cx="151538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E9524"/>
                </a:solidFill>
                <a:latin typeface="Century Gothic" panose="020B0502020202020204" pitchFamily="34" charset="0"/>
              </a:rPr>
              <a:t>20</a:t>
            </a:r>
            <a:r>
              <a:rPr lang="el-GR" altLang="en-US" sz="3600" dirty="0">
                <a:solidFill>
                  <a:srgbClr val="EE9524"/>
                </a:solidFill>
                <a:latin typeface="Century Gothic" panose="020B0502020202020204" pitchFamily="34" charset="0"/>
              </a:rPr>
              <a:t>25</a:t>
            </a:r>
          </a:p>
        </p:txBody>
      </p:sp>
      <p:sp>
        <p:nvSpPr>
          <p:cNvPr id="27" name="Arc 26"/>
          <p:cNvSpPr/>
          <p:nvPr>
            <p:custDataLst>
              <p:tags r:id="rId22"/>
            </p:custDataLst>
          </p:nvPr>
        </p:nvSpPr>
        <p:spPr>
          <a:xfrm>
            <a:off x="5642508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>
            <p:custDataLst>
              <p:tags r:id="rId23"/>
            </p:custDataLst>
          </p:nvPr>
        </p:nvSpPr>
        <p:spPr>
          <a:xfrm>
            <a:off x="6006839" y="3900069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ircle: Hollow 29"/>
          <p:cNvSpPr/>
          <p:nvPr>
            <p:custDataLst>
              <p:tags r:id="rId24"/>
            </p:custDataLst>
          </p:nvPr>
        </p:nvSpPr>
        <p:spPr>
          <a:xfrm>
            <a:off x="5887776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ircle: Hollow 30"/>
          <p:cNvSpPr/>
          <p:nvPr>
            <p:custDataLst>
              <p:tags r:id="rId25"/>
            </p:custDataLst>
          </p:nvPr>
        </p:nvSpPr>
        <p:spPr>
          <a:xfrm>
            <a:off x="5754904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Straight Connector 31"/>
          <p:cNvCxnSpPr/>
          <p:nvPr>
            <p:custDataLst>
              <p:tags r:id="rId26"/>
            </p:custDataLst>
          </p:nvPr>
        </p:nvCxnSpPr>
        <p:spPr>
          <a:xfrm flipV="1">
            <a:off x="6102090" y="4342505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>
            <p:custDataLst>
              <p:tags r:id="rId27"/>
            </p:custDataLst>
          </p:nvPr>
        </p:nvSpPr>
        <p:spPr>
          <a:xfrm>
            <a:off x="6039969" y="5350759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>
            <p:custDataLst>
              <p:tags r:id="rId28"/>
            </p:custDataLst>
          </p:nvPr>
        </p:nvSpPr>
        <p:spPr>
          <a:xfrm>
            <a:off x="5344396" y="2961830"/>
            <a:ext cx="151538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EF3078"/>
                </a:solidFill>
                <a:latin typeface="Century Gothic" panose="020B0502020202020204" pitchFamily="34" charset="0"/>
              </a:rPr>
              <a:t>20</a:t>
            </a:r>
            <a:r>
              <a:rPr lang="el-GR" altLang="en-US" sz="3600" dirty="0">
                <a:solidFill>
                  <a:srgbClr val="EF3078"/>
                </a:solidFill>
                <a:latin typeface="Century Gothic" panose="020B0502020202020204" pitchFamily="34" charset="0"/>
              </a:rPr>
              <a:t>25</a:t>
            </a:r>
          </a:p>
        </p:txBody>
      </p:sp>
      <p:sp>
        <p:nvSpPr>
          <p:cNvPr id="35" name="TextBox 34"/>
          <p:cNvSpPr txBox="1"/>
          <p:nvPr>
            <p:custDataLst>
              <p:tags r:id="rId29"/>
            </p:custDataLst>
          </p:nvPr>
        </p:nvSpPr>
        <p:spPr>
          <a:xfrm>
            <a:off x="5102682" y="5474715"/>
            <a:ext cx="3201043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Πρόληψη του καρκίνου του παχέος εντέρου</a:t>
            </a:r>
          </a:p>
        </p:txBody>
      </p:sp>
      <p:sp>
        <p:nvSpPr>
          <p:cNvPr id="45" name="Arc 44"/>
          <p:cNvSpPr/>
          <p:nvPr>
            <p:custDataLst>
              <p:tags r:id="rId30"/>
            </p:custDataLst>
          </p:nvPr>
        </p:nvSpPr>
        <p:spPr>
          <a:xfrm rot="5400000">
            <a:off x="7906257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>
            <p:custDataLst>
              <p:tags r:id="rId31"/>
            </p:custDataLst>
          </p:nvPr>
        </p:nvSpPr>
        <p:spPr>
          <a:xfrm>
            <a:off x="8270588" y="3900069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ircle: Hollow 46"/>
          <p:cNvSpPr/>
          <p:nvPr>
            <p:custDataLst>
              <p:tags r:id="rId32"/>
            </p:custDataLst>
          </p:nvPr>
        </p:nvSpPr>
        <p:spPr>
          <a:xfrm>
            <a:off x="8151525" y="3781006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Circle: Hollow 47"/>
          <p:cNvSpPr/>
          <p:nvPr>
            <p:custDataLst>
              <p:tags r:id="rId33"/>
            </p:custDataLst>
          </p:nvPr>
        </p:nvSpPr>
        <p:spPr>
          <a:xfrm>
            <a:off x="8018653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9" name="Straight Connector 48"/>
          <p:cNvCxnSpPr/>
          <p:nvPr>
            <p:custDataLst>
              <p:tags r:id="rId34"/>
            </p:custDataLst>
          </p:nvPr>
        </p:nvCxnSpPr>
        <p:spPr>
          <a:xfrm flipV="1">
            <a:off x="8365839" y="2614747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/>
          <p:cNvSpPr/>
          <p:nvPr>
            <p:custDataLst>
              <p:tags r:id="rId35"/>
            </p:custDataLst>
          </p:nvPr>
        </p:nvSpPr>
        <p:spPr>
          <a:xfrm>
            <a:off x="8303718" y="2568391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>
            <p:custDataLst>
              <p:tags r:id="rId36"/>
            </p:custDataLst>
          </p:nvPr>
        </p:nvSpPr>
        <p:spPr>
          <a:xfrm>
            <a:off x="7608145" y="4382611"/>
            <a:ext cx="151538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1C7CBB"/>
                </a:solidFill>
                <a:latin typeface="Century Gothic" panose="020B0502020202020204" pitchFamily="34" charset="0"/>
              </a:rPr>
              <a:t>20</a:t>
            </a:r>
            <a:r>
              <a:rPr lang="el-GR" altLang="en-US" sz="3600" dirty="0">
                <a:solidFill>
                  <a:srgbClr val="1C7CBB"/>
                </a:solidFill>
                <a:latin typeface="Century Gothic" panose="020B0502020202020204" pitchFamily="34" charset="0"/>
              </a:rPr>
              <a:t>25</a:t>
            </a:r>
          </a:p>
        </p:txBody>
      </p:sp>
      <p:sp>
        <p:nvSpPr>
          <p:cNvPr id="53" name="Arc 52"/>
          <p:cNvSpPr/>
          <p:nvPr>
            <p:custDataLst>
              <p:tags r:id="rId37"/>
            </p:custDataLst>
          </p:nvPr>
        </p:nvSpPr>
        <p:spPr>
          <a:xfrm>
            <a:off x="10144184" y="3535738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>
            <p:custDataLst>
              <p:tags r:id="rId38"/>
            </p:custDataLst>
          </p:nvPr>
        </p:nvSpPr>
        <p:spPr>
          <a:xfrm>
            <a:off x="10508515" y="3900069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Circle: Hollow 55"/>
          <p:cNvSpPr/>
          <p:nvPr>
            <p:custDataLst>
              <p:tags r:id="rId39"/>
            </p:custDataLst>
          </p:nvPr>
        </p:nvSpPr>
        <p:spPr>
          <a:xfrm>
            <a:off x="10389452" y="3781006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ircle: Hollow 56"/>
          <p:cNvSpPr/>
          <p:nvPr>
            <p:custDataLst>
              <p:tags r:id="rId40"/>
            </p:custDataLst>
          </p:nvPr>
        </p:nvSpPr>
        <p:spPr>
          <a:xfrm>
            <a:off x="10256580" y="3648134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" name="Straight Connector 57"/>
          <p:cNvCxnSpPr/>
          <p:nvPr>
            <p:custDataLst>
              <p:tags r:id="rId41"/>
            </p:custDataLst>
          </p:nvPr>
        </p:nvCxnSpPr>
        <p:spPr>
          <a:xfrm flipV="1">
            <a:off x="10603766" y="4342505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>
            <p:custDataLst>
              <p:tags r:id="rId42"/>
            </p:custDataLst>
          </p:nvPr>
        </p:nvSpPr>
        <p:spPr>
          <a:xfrm>
            <a:off x="10541645" y="5350759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>
            <p:custDataLst>
              <p:tags r:id="rId43"/>
            </p:custDataLst>
          </p:nvPr>
        </p:nvSpPr>
        <p:spPr>
          <a:xfrm>
            <a:off x="9846072" y="2961830"/>
            <a:ext cx="151538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20</a:t>
            </a:r>
            <a:r>
              <a:rPr lang="el-GR" altLang="en-US" sz="3600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25</a:t>
            </a:r>
          </a:p>
        </p:txBody>
      </p:sp>
      <p:sp>
        <p:nvSpPr>
          <p:cNvPr id="61" name="TextBox 60"/>
          <p:cNvSpPr txBox="1"/>
          <p:nvPr>
            <p:custDataLst>
              <p:tags r:id="rId44"/>
            </p:custDataLst>
          </p:nvPr>
        </p:nvSpPr>
        <p:spPr>
          <a:xfrm>
            <a:off x="9377680" y="5474335"/>
            <a:ext cx="3364865" cy="1082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l-GR" alt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Αντιμετώπιση της παχυσαρκίας ενηλίκων &amp; της νεφρικής δυσλειτουργίας</a:t>
            </a:r>
          </a:p>
        </p:txBody>
      </p:sp>
      <p:cxnSp>
        <p:nvCxnSpPr>
          <p:cNvPr id="64" name="Straight Connector 63"/>
          <p:cNvCxnSpPr/>
          <p:nvPr>
            <p:custDataLst>
              <p:tags r:id="rId45"/>
            </p:custDataLst>
          </p:nvPr>
        </p:nvCxnSpPr>
        <p:spPr>
          <a:xfrm>
            <a:off x="651657" y="6212376"/>
            <a:ext cx="2048865" cy="0"/>
          </a:xfrm>
          <a:prstGeom prst="line">
            <a:avLst/>
          </a:prstGeom>
          <a:ln w="19050">
            <a:solidFill>
              <a:srgbClr val="03A1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>
            <p:custDataLst>
              <p:tags r:id="rId46"/>
            </p:custDataLst>
          </p:nvPr>
        </p:nvCxnSpPr>
        <p:spPr>
          <a:xfrm>
            <a:off x="5131605" y="6212376"/>
            <a:ext cx="2048865" cy="0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>
            <p:custDataLst>
              <p:tags r:id="rId47"/>
            </p:custDataLst>
          </p:nvPr>
        </p:nvCxnSpPr>
        <p:spPr>
          <a:xfrm>
            <a:off x="9655100" y="6212376"/>
            <a:ext cx="2048865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>
            <p:custDataLst>
              <p:tags r:id="rId48"/>
            </p:custDataLst>
          </p:nvPr>
        </p:nvCxnSpPr>
        <p:spPr>
          <a:xfrm>
            <a:off x="2807969" y="1835312"/>
            <a:ext cx="2048865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>
            <p:custDataLst>
              <p:tags r:id="rId49"/>
            </p:custDataLst>
          </p:nvPr>
        </p:nvCxnSpPr>
        <p:spPr>
          <a:xfrm>
            <a:off x="7328027" y="1835312"/>
            <a:ext cx="2048865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456815" y="132080"/>
            <a:ext cx="7279005" cy="157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l-GR" alt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Αλλαγή του τρόπου ζωής</a:t>
            </a:r>
          </a:p>
          <a:p>
            <a:pPr algn="ctr"/>
            <a:r>
              <a:rPr lang="el-GR" alt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προλαμβάνω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5256836" y="1458743"/>
            <a:ext cx="1434489" cy="190500"/>
            <a:chOff x="4679586" y="878988"/>
            <a:chExt cx="1434489" cy="190500"/>
          </a:xfrm>
        </p:grpSpPr>
        <p:sp>
          <p:nvSpPr>
            <p:cNvPr id="71" name="Oval 70"/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6"/>
          <p:cNvSpPr txBox="1"/>
          <p:nvPr>
            <p:custDataLst>
              <p:tags r:id="rId50"/>
            </p:custDataLst>
          </p:nvPr>
        </p:nvSpPr>
        <p:spPr>
          <a:xfrm>
            <a:off x="2069366" y="2092705"/>
            <a:ext cx="3201043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Πρόληψη του τραχήλου της μήτρας</a:t>
            </a:r>
          </a:p>
        </p:txBody>
      </p:sp>
      <p:sp>
        <p:nvSpPr>
          <p:cNvPr id="3" name="TextBox 16"/>
          <p:cNvSpPr txBox="1"/>
          <p:nvPr>
            <p:custDataLst>
              <p:tags r:id="rId51"/>
            </p:custDataLst>
          </p:nvPr>
        </p:nvSpPr>
        <p:spPr>
          <a:xfrm>
            <a:off x="6561356" y="2092705"/>
            <a:ext cx="3201043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Πρόληψη του καρδιακού κινδύνου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7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500"/>
                            </p:stCondLst>
                            <p:childTnLst>
                              <p:par>
                                <p:cTn id="1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500"/>
                            </p:stCondLst>
                            <p:childTnLst>
                              <p:par>
                                <p:cTn id="1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4500"/>
                            </p:stCondLst>
                            <p:childTnLst>
                              <p:par>
                                <p:cTn id="18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5500"/>
                            </p:stCondLst>
                            <p:childTnLst>
                              <p:par>
                                <p:cTn id="1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6000"/>
                            </p:stCondLst>
                            <p:childTnLst>
                              <p:par>
                                <p:cTn id="2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6500"/>
                            </p:stCondLst>
                            <p:childTnLst>
                              <p:par>
                                <p:cTn id="20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7000"/>
                            </p:stCondLst>
                            <p:childTnLst>
                              <p:par>
                                <p:cTn id="2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17500"/>
                            </p:stCondLst>
                            <p:childTnLst>
                              <p:par>
                                <p:cTn id="2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8000"/>
                            </p:stCondLst>
                            <p:childTnLst>
                              <p:par>
                                <p:cTn id="2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18500"/>
                            </p:stCondLst>
                            <p:childTnLst>
                              <p:par>
                                <p:cTn id="2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19500"/>
                            </p:stCondLst>
                            <p:childTnLst>
                              <p:par>
                                <p:cTn id="2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  <p:bldP spid="9" grpId="0" animBg="1"/>
      <p:bldP spid="10" grpId="0" animBg="1"/>
      <p:bldP spid="14" grpId="0" animBg="1"/>
      <p:bldP spid="16" grpId="0"/>
      <p:bldP spid="17" grpId="0"/>
      <p:bldP spid="18" grpId="0" animBg="1"/>
      <p:bldP spid="20" grpId="0" animBg="1"/>
      <p:bldP spid="21" grpId="0" animBg="1"/>
      <p:bldP spid="22" grpId="0" animBg="1"/>
      <p:bldP spid="24" grpId="0" animBg="1"/>
      <p:bldP spid="25" grpId="0"/>
      <p:bldP spid="27" grpId="0" animBg="1"/>
      <p:bldP spid="29" grpId="0" animBg="1"/>
      <p:bldP spid="30" grpId="0" animBg="1"/>
      <p:bldP spid="31" grpId="0" animBg="1"/>
      <p:bldP spid="33" grpId="0" animBg="1"/>
      <p:bldP spid="34" grpId="0"/>
      <p:bldP spid="35" grpId="0"/>
      <p:bldP spid="45" grpId="0" animBg="1"/>
      <p:bldP spid="46" grpId="0" animBg="1"/>
      <p:bldP spid="47" grpId="0" animBg="1"/>
      <p:bldP spid="48" grpId="0" animBg="1"/>
      <p:bldP spid="50" grpId="0" animBg="1"/>
      <p:bldP spid="51" grpId="0"/>
      <p:bldP spid="53" grpId="0" animBg="1"/>
      <p:bldP spid="55" grpId="0" animBg="1"/>
      <p:bldP spid="56" grpId="0" animBg="1"/>
      <p:bldP spid="57" grpId="0" animBg="1"/>
      <p:bldP spid="59" grpId="0" animBg="1"/>
      <p:bldP spid="60" grpId="0"/>
      <p:bldP spid="61" grpId="0"/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traight Connector 67"/>
          <p:cNvCxnSpPr/>
          <p:nvPr>
            <p:custDataLst>
              <p:tags r:id="rId1"/>
            </p:custDataLst>
          </p:nvPr>
        </p:nvCxnSpPr>
        <p:spPr>
          <a:xfrm>
            <a:off x="2807969" y="1835312"/>
            <a:ext cx="2048865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>
            <p:custDataLst>
              <p:tags r:id="rId2"/>
            </p:custDataLst>
          </p:nvPr>
        </p:nvCxnSpPr>
        <p:spPr>
          <a:xfrm>
            <a:off x="7328027" y="1835312"/>
            <a:ext cx="2048865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09855" y="132080"/>
            <a:ext cx="11168380" cy="157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l-GR" alt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Αλλαγή κουλτούρας των πολιτών σε θέματα υγείας</a:t>
            </a:r>
          </a:p>
          <a:p>
            <a:pPr algn="ctr"/>
            <a:endParaRPr lang="el-GR" altLang="en-US" sz="24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l-GR" altLang="en-US" sz="24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η υγεία δεν είναι για λίγους</a:t>
            </a:r>
            <a:endParaRPr lang="el-GR" altLang="en-US" sz="40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l-GR" altLang="en-US" sz="24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η ΠΡΟΛΗΨΗ &amp; όχι απλά η θεραπεία είναι βασικός πυλώνας </a:t>
            </a:r>
            <a:endParaRPr lang="el-GR" altLang="en-US" sz="2400" dirty="0" smtClean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l-GR" altLang="en-US" sz="24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της </a:t>
            </a:r>
            <a:r>
              <a:rPr lang="el-GR" altLang="en-US" sz="24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κοινωνικής συνοχής</a:t>
            </a:r>
          </a:p>
        </p:txBody>
      </p:sp>
      <p:sp>
        <p:nvSpPr>
          <p:cNvPr id="4" name="TextBox 16"/>
          <p:cNvSpPr txBox="1"/>
          <p:nvPr>
            <p:custDataLst>
              <p:tags r:id="rId3"/>
            </p:custDataLst>
          </p:nvPr>
        </p:nvSpPr>
        <p:spPr>
          <a:xfrm>
            <a:off x="175895" y="2983230"/>
            <a:ext cx="117854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l-GR" altLang="en-US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Το προλαμβάνω - με διευρυμένες δράσεις - είναι από τα πιο πετυχημένα προγράμματα στην Ιστορία του Ελληνικού Κράτους - </a:t>
            </a:r>
          </a:p>
          <a:p>
            <a:pPr algn="just">
              <a:lnSpc>
                <a:spcPct val="200000"/>
              </a:lnSpc>
            </a:pPr>
            <a:r>
              <a:rPr lang="el-GR" alt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Η πρόληψη στην Ελλάδα έχει αργήσει 40 χρόνια και πλέον είναι δωρεάν &amp; οριζόντια για όλους.</a:t>
            </a:r>
          </a:p>
          <a:p>
            <a:pPr algn="just">
              <a:lnSpc>
                <a:spcPct val="200000"/>
              </a:lnSpc>
            </a:pPr>
            <a:r>
              <a:rPr lang="el-GR" alt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Έως τώρα 178.000 συμπολίτες μας – σε πανελλήνιο επίπεδο - ανακάλυψαν κάποια πάθηση τους, που δεν την γνώριζαν μέσω ενός από τα προγράμματα μας.</a:t>
            </a:r>
          </a:p>
          <a:p>
            <a:pPr algn="just">
              <a:lnSpc>
                <a:spcPct val="200000"/>
              </a:lnSpc>
            </a:pPr>
            <a:r>
              <a:rPr lang="el-GR" alt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l-GR" altLang="fr-F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Όλες </a:t>
            </a:r>
            <a:r>
              <a:rPr lang="el-GR" altLang="fr-FR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αυτές οι </a:t>
            </a:r>
            <a:r>
              <a:rPr lang="el-GR" altLang="fr-F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παρεμβάσεις </a:t>
            </a:r>
            <a:r>
              <a:rPr lang="el-GR" altLang="fr-FR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αφήνουν βαθύ κοινωνικό αποτύπωμα, διαμορφώνοντας παράλληλα την ταυτότητα που θέλουμε να έχει - τα επόμενα χρόνια- το Εθνικό Σύστημα </a:t>
            </a:r>
            <a:r>
              <a:rPr lang="el-GR" altLang="fr-F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Υγείας.</a:t>
            </a:r>
            <a:endParaRPr lang="el-GR" altLang="fr-FR" sz="14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7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traight Connector 67"/>
          <p:cNvCxnSpPr/>
          <p:nvPr>
            <p:custDataLst>
              <p:tags r:id="rId1"/>
            </p:custDataLst>
          </p:nvPr>
        </p:nvCxnSpPr>
        <p:spPr>
          <a:xfrm>
            <a:off x="2807969" y="1835312"/>
            <a:ext cx="2048865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>
            <p:custDataLst>
              <p:tags r:id="rId2"/>
            </p:custDataLst>
          </p:nvPr>
        </p:nvCxnSpPr>
        <p:spPr>
          <a:xfrm>
            <a:off x="7328027" y="1835312"/>
            <a:ext cx="2048865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09855" y="132080"/>
            <a:ext cx="11168380" cy="157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l-GR" altLang="en-US" sz="40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Η πρόληψη γίνεται σταδιακά καθημερινή πρακτική</a:t>
            </a:r>
            <a:endParaRPr lang="el-GR" altLang="en-US" sz="40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endParaRPr lang="el-GR" altLang="en-US" sz="24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l-GR" altLang="en-US" sz="24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Μέσα από δωρεάν εξετάσεις, ιατρική φροντίδα και συνεχή ενημέρωση, ώστε όλοι να μπορούμε εύκολα και χωρίς κόστος να φροντίζουμε την υγεία μας</a:t>
            </a:r>
            <a:endParaRPr lang="el-GR" altLang="en-US" sz="24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4" name="TextBox 16"/>
          <p:cNvSpPr txBox="1"/>
          <p:nvPr>
            <p:custDataLst>
              <p:tags r:id="rId3"/>
            </p:custDataLst>
          </p:nvPr>
        </p:nvSpPr>
        <p:spPr>
          <a:xfrm>
            <a:off x="175895" y="2983230"/>
            <a:ext cx="114623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l-GR" alt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Η διαδικασία για τη συμμετοχή στο πρόγραμμα είναι απλή και προϋπόθεση είναι ο πολίτης να έχει κάνει τις καρδιολογικές εξετάσεις μέσω του Προγράμματος «Προλαμβάνω»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l-GR" alt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Στη συνέχει, ο γιατρός θα κρίνει εάν θα εκδοθεί παραπεμπτικό για φαρμακευτική αγωγή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l-GR" alt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Εκτός από δωρεάν φαρμακευτική αγωγή, ο δικαιούχος θα λάβει και διατροφική συμβουλευτική υποστήριξη με στόχο την υιοθέτηση υγιεινών συνηθειών και τη μακροχρόνια διαχείριση του βάρους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endParaRPr lang="el-GR" alt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endParaRPr lang="el-GR" alt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1005016" y="132080"/>
            <a:ext cx="10527957" cy="157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l-GR" altLang="en-US" sz="40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Παχυσαρκία &amp; Νεφρική δυσλειτουργία</a:t>
            </a:r>
            <a:endParaRPr lang="el-GR" altLang="en-US" sz="40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2" name="Group 78"/>
          <p:cNvGrpSpPr/>
          <p:nvPr/>
        </p:nvGrpSpPr>
        <p:grpSpPr>
          <a:xfrm>
            <a:off x="5247504" y="807309"/>
            <a:ext cx="1468536" cy="215859"/>
            <a:chOff x="4679586" y="878988"/>
            <a:chExt cx="1434489" cy="190500"/>
          </a:xfrm>
        </p:grpSpPr>
        <p:sp>
          <p:nvSpPr>
            <p:cNvPr id="71" name="Oval 70"/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  <p:sp>
          <p:nvSpPr>
            <p:cNvPr id="74" name="Oval 73"/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6"/>
          <p:cNvSpPr txBox="1"/>
          <p:nvPr>
            <p:custDataLst>
              <p:tags r:id="rId1"/>
            </p:custDataLst>
          </p:nvPr>
        </p:nvSpPr>
        <p:spPr>
          <a:xfrm>
            <a:off x="0" y="1011385"/>
            <a:ext cx="1181839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Η δράση απευθύνεται σε πολίτες ηλικίας 30 έως 70 ετών με ιστορικό αρτηριακής υπέρτασης ή σακχαρώδους διαβήτη, δύο από τους σημαντικότερους παράγοντες κινδύνου για την εμφάνιση Χρόνιας Νεφρικής Νόσου (ΧΝΝ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Στους δικαιούχους αποστέλλονται αυτόματα παραπεμπτικά για εξετάσεις αίματος και ούρων, με στόχο την έγκαιρη διάγνωση νεφρικής δυσλειτουργία. Στη Ελλάδα, περισσότεροι από 1 εκατομμύριο άνθρωποι πάσχουν από ΧΝΝ, με το 80% να παραμένει αδιάγνωστο λόγω της </a:t>
            </a:r>
            <a:r>
              <a:rPr lang="el-GR" sz="140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ασυμπτωματικής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εξέλιξης της νόσου στα αρχικά στάδια. Παράλληλα, η χώρα καταγράφει από τα υψηλότερα ποσοστά ασθενών τελικού σταδίου που υποβάλλονται σε αιμοκάθαρση στη Ευρώπη. </a:t>
            </a: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Η χρόνια νεφρική νόσος δεν επηρεάζει μόνο την νεφρική λειτουργία, αλλά αυξάνει σημαντικά και τον καρδιαγγειακό κίνδυνο, καθώς οι ασθενείς με νεφρική δυσλειτουργία εμφανίζουν πολλαπλάσια πιθανότητα εκδήλωσης εμφράγματος ή εγκεφαλικού επεισοδίου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Οι δωρεάν εξετάσεις περιλαμβάνουν τον υπολογισμό του </a:t>
            </a:r>
            <a:r>
              <a:rPr lang="en-US" sz="140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eGFR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, μέσω της </a:t>
            </a:r>
            <a:r>
              <a:rPr lang="el-GR" sz="140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κρεατινίνης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αίματος σε συνδυασμό με την ηλικία και το φύλο, καθώς και τον δείκτη </a:t>
            </a:r>
            <a:r>
              <a:rPr lang="en-US" sz="140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uACR</a:t>
            </a: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που αφορά τον λόγο </a:t>
            </a:r>
            <a:r>
              <a:rPr lang="el-GR" sz="140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λευκωματίνης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προς </a:t>
            </a:r>
            <a:r>
              <a:rPr lang="el-GR" sz="140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κρεατινίνη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ούρων σε </a:t>
            </a:r>
            <a:r>
              <a:rPr lang="el-GR" sz="140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πρωϊνό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δείγμα</a:t>
            </a:r>
          </a:p>
          <a:p>
            <a:pPr algn="just">
              <a:lnSpc>
                <a:spcPct val="150000"/>
              </a:lnSpc>
            </a:pPr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12 - Δεξιό βέλος"/>
          <p:cNvSpPr/>
          <p:nvPr/>
        </p:nvSpPr>
        <p:spPr>
          <a:xfrm>
            <a:off x="9539416" y="5964195"/>
            <a:ext cx="1186249" cy="527221"/>
          </a:xfrm>
          <a:prstGeom prst="rightArrow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1005016" y="132080"/>
            <a:ext cx="10527957" cy="157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l-GR" altLang="en-US" sz="40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Παχυσαρκία &amp; Νεφρική δυσλειτουργία</a:t>
            </a:r>
            <a:endParaRPr lang="el-GR" altLang="en-US" sz="40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2" name="Group 78"/>
          <p:cNvGrpSpPr/>
          <p:nvPr/>
        </p:nvGrpSpPr>
        <p:grpSpPr>
          <a:xfrm>
            <a:off x="5247504" y="807309"/>
            <a:ext cx="1468536" cy="215859"/>
            <a:chOff x="4679586" y="878988"/>
            <a:chExt cx="1434489" cy="190500"/>
          </a:xfrm>
        </p:grpSpPr>
        <p:sp>
          <p:nvSpPr>
            <p:cNvPr id="71" name="Oval 70"/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  <p:sp>
          <p:nvSpPr>
            <p:cNvPr id="74" name="Oval 73"/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6"/>
          <p:cNvSpPr txBox="1"/>
          <p:nvPr>
            <p:custDataLst>
              <p:tags r:id="rId1"/>
            </p:custDataLst>
          </p:nvPr>
        </p:nvSpPr>
        <p:spPr>
          <a:xfrm>
            <a:off x="0" y="1011385"/>
            <a:ext cx="1181839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Το πρόγραμμα που αφορά στην </a:t>
            </a:r>
            <a:r>
              <a:rPr lang="el-GR" sz="14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παχυσαρκία ενηλίκων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προβλέπει τη δωρεάν χορήγηση καινοτόμων φαρμακευτικών θεραπειών υψηλού κόστους, σε συνδυασμό με δωρεάν προληπτικές εξετάσεις, εξατομικευμένη ιατρική παρακολούθηση κα συνεχή 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καθοδήγηση</a:t>
            </a: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Απευθύνεται σε πολίτες με ιδιαίτερα αυξημένο Δείκτη Μάζας Σώματος (ΔΜΣ άνω του 40 ή ΔΜΣ 37-40 με συνυπάρχουσες νοσηρότητες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Κεντρικός στόχος της δράσης είναι η υιοθέτηση υγιεινών συνηθειών,  η ασφαλής και σταδιακή απώλεια βάρους και η μακροχρόνια διαχείριση της παχυσαρκίας, με απώτερο σκοπό τη μείωση του καρδιαγγειακού 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κινδύνου</a:t>
            </a:r>
          </a:p>
          <a:p>
            <a:pPr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Η υλοποίηση του προγράμματος ξεκίνησε με την αποστολή των πρώτων γραπτών μηνυμάτων στις 23.12.2025. Μέχρι σήμερα, περισσότεροι από 6.000 πολίτες έχουν λάβει δωρεάν ιατρική υποστήριξη.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9 - Δεξιό βέλος"/>
          <p:cNvSpPr/>
          <p:nvPr/>
        </p:nvSpPr>
        <p:spPr>
          <a:xfrm>
            <a:off x="9539416" y="5964195"/>
            <a:ext cx="1186249" cy="527221"/>
          </a:xfrm>
          <a:prstGeom prst="rightArrow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1005016" y="132080"/>
            <a:ext cx="10527957" cy="157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l-GR" altLang="en-US" sz="40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Παχυσαρκία &amp; Νεφρική δυσλειτουργία</a:t>
            </a:r>
            <a:endParaRPr lang="el-GR" altLang="en-US" sz="40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2" name="Group 78"/>
          <p:cNvGrpSpPr/>
          <p:nvPr/>
        </p:nvGrpSpPr>
        <p:grpSpPr>
          <a:xfrm>
            <a:off x="5247504" y="807309"/>
            <a:ext cx="1468536" cy="215859"/>
            <a:chOff x="4679586" y="878988"/>
            <a:chExt cx="1434489" cy="190500"/>
          </a:xfrm>
        </p:grpSpPr>
        <p:sp>
          <p:nvSpPr>
            <p:cNvPr id="71" name="Oval 70"/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/>
            </a:p>
          </p:txBody>
        </p:sp>
        <p:sp>
          <p:nvSpPr>
            <p:cNvPr id="74" name="Oval 73"/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6"/>
          <p:cNvSpPr txBox="1"/>
          <p:nvPr>
            <p:custDataLst>
              <p:tags r:id="rId1"/>
            </p:custDataLst>
          </p:nvPr>
        </p:nvSpPr>
        <p:spPr>
          <a:xfrm>
            <a:off x="0" y="1011385"/>
            <a:ext cx="1181839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Η </a:t>
            </a:r>
            <a:r>
              <a:rPr lang="el-GR" sz="14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παχυσαρκία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αποτελεί έναν από τους σημαντικότερους τροποποιήσιμους παράγοντες </a:t>
            </a:r>
            <a:r>
              <a:rPr lang="el-GR" sz="140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καρδιομεταβολικού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και καρδιαγγειακού κινδύνου.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ΔΙΚΑΙΟΥΧΟΙ: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Άνδρες και γυναίκες ηλικίας 30 έως 70 ετών (δικαιούχοι του προληπτικού προγράμματος καρδιαγγειακού κινδύνου)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ΔΜΣ &gt; 40</a:t>
            </a: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kg/m</a:t>
            </a:r>
            <a:r>
              <a:rPr lang="en-US" sz="1400" baseline="30000" dirty="0" smtClean="0"/>
              <a:t>2   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ή 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400" baseline="30000" dirty="0" smtClean="0"/>
              <a:t>  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ΔΜΣ 37-40 </a:t>
            </a: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kg/m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, εφόσον συνοδεύεται από τουλάχιστον μια σχετιζόμενη </a:t>
            </a:r>
            <a:r>
              <a:rPr lang="el-GR" sz="1400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συννοσηρότητα</a:t>
            </a: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el-GR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Έχουν ολοκληρώσει τον προληπτικό εργαστηριακό και καρδιολογικό έλεγχο του προγράμματος «ΠΡΟΛΑΜΒΑΝΩ»</a:t>
            </a:r>
          </a:p>
          <a:p>
            <a:pPr>
              <a:buFont typeface="Wingdings" pitchFamily="2" charset="2"/>
              <a:buChar char="§"/>
            </a:pP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Έχουν λάβει επίσημο μήνυμα </a:t>
            </a: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(SMS/</a:t>
            </a:r>
            <a:r>
              <a:rPr lang="el-GR" sz="14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ηλεκτρονική ειδοποίηση) που τους παραπέμπει σε δημόσια δομή για εξειδικευμένη εξέταση και δωρεάν χορήγηση ειδικής αγωγής</a:t>
            </a:r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en-US" sz="1400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9 - Πίνακας"/>
          <p:cNvGraphicFramePr>
            <a:graphicFrameLocks noGrp="1"/>
          </p:cNvGraphicFramePr>
          <p:nvPr/>
        </p:nvGraphicFramePr>
        <p:xfrm>
          <a:off x="2438400" y="3067450"/>
          <a:ext cx="6565558" cy="207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2779"/>
                <a:gridCol w="3282779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Ενδεικτικές </a:t>
                      </a:r>
                      <a:r>
                        <a:rPr lang="el-GR" sz="1100" dirty="0" err="1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συννοσηρότητες</a:t>
                      </a:r>
                      <a:r>
                        <a:rPr lang="el-GR" sz="11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που αναφέρονται στο πλαίσιο του προγράμματος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1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sz="1100" b="1" kern="12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Σακχαρώδη διαβήτη τύπου 2 ή </a:t>
                      </a:r>
                      <a:r>
                        <a:rPr lang="el-GR" sz="1100" dirty="0" err="1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προδιαβήτη</a:t>
                      </a:r>
                      <a:endParaRPr lang="el-GR" sz="11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Υπέρταση</a:t>
                      </a:r>
                    </a:p>
                    <a:p>
                      <a:endParaRPr lang="el-GR" sz="1100" b="1" kern="1200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125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Στεφανιαία νόσο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Σύνδρομο </a:t>
                      </a:r>
                      <a:r>
                        <a:rPr lang="el-GR" sz="1100" b="1" kern="1200" dirty="0" err="1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υπνικής</a:t>
                      </a:r>
                      <a:r>
                        <a:rPr lang="el-GR" sz="11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άπνοιας</a:t>
                      </a:r>
                    </a:p>
                    <a:p>
                      <a:pPr algn="just"/>
                      <a:endParaRPr lang="el-GR" sz="1100" b="1" kern="12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11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Καρδιακή ανεπάρκεια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Αγγειακό εγκεφαλικό επεισόδιο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kern="1200" dirty="0" err="1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Στεατωτοτική</a:t>
                      </a:r>
                      <a:r>
                        <a:rPr lang="el-GR" sz="11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ηπατική νόσο (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MASLD)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Χρόνια νεφρική νόσο, κ.α.</a:t>
                      </a:r>
                      <a:endParaRPr lang="en-US" sz="1100" b="1" kern="12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l-GR" sz="1100" b="1" kern="120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traight Connector 67"/>
          <p:cNvCxnSpPr/>
          <p:nvPr>
            <p:custDataLst>
              <p:tags r:id="rId1"/>
            </p:custDataLst>
          </p:nvPr>
        </p:nvCxnSpPr>
        <p:spPr>
          <a:xfrm>
            <a:off x="2807969" y="1835312"/>
            <a:ext cx="2048865" cy="0"/>
          </a:xfrm>
          <a:prstGeom prst="line">
            <a:avLst/>
          </a:prstGeom>
          <a:ln w="19050">
            <a:solidFill>
              <a:srgbClr val="EE95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>
            <p:custDataLst>
              <p:tags r:id="rId2"/>
            </p:custDataLst>
          </p:nvPr>
        </p:nvCxnSpPr>
        <p:spPr>
          <a:xfrm>
            <a:off x="7328027" y="1835312"/>
            <a:ext cx="2048865" cy="0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456815" y="132080"/>
            <a:ext cx="7279005" cy="157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l-GR" alt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Αλλαγή του τρόπου ζωής</a:t>
            </a:r>
          </a:p>
          <a:p>
            <a:pPr algn="ctr"/>
            <a:r>
              <a:rPr lang="el-GR" altLang="en-US" sz="4000" dirty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προλαμβάνω</a:t>
            </a:r>
          </a:p>
        </p:txBody>
      </p:sp>
      <p:grpSp>
        <p:nvGrpSpPr>
          <p:cNvPr id="2" name="Group 78"/>
          <p:cNvGrpSpPr/>
          <p:nvPr/>
        </p:nvGrpSpPr>
        <p:grpSpPr>
          <a:xfrm>
            <a:off x="5256836" y="1458743"/>
            <a:ext cx="1434489" cy="190500"/>
            <a:chOff x="4679586" y="878988"/>
            <a:chExt cx="1434489" cy="190500"/>
          </a:xfrm>
        </p:grpSpPr>
        <p:sp>
          <p:nvSpPr>
            <p:cNvPr id="71" name="Oval 70"/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11 - Ορθογώνιο"/>
          <p:cNvSpPr/>
          <p:nvPr/>
        </p:nvSpPr>
        <p:spPr>
          <a:xfrm>
            <a:off x="252979" y="1752305"/>
            <a:ext cx="1140940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altLang="en-US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Μην περιμένουμε να αρρωστήσουμε για να πάμε στον γιατρό</a:t>
            </a:r>
            <a:r>
              <a:rPr lang="el-GR" altLang="en-US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……..</a:t>
            </a:r>
          </a:p>
          <a:p>
            <a:pPr algn="just">
              <a:lnSpc>
                <a:spcPct val="150000"/>
              </a:lnSpc>
            </a:pPr>
            <a:endParaRPr lang="el-GR" altLang="en-US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altLang="en-US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l-GR" altLang="en-US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  <a:sym typeface="+mn-ea"/>
              </a:rPr>
              <a:t>Μη αμελήσετε την εξέτασή σας - η εξέταση μπορεί να αλλάξει όλη σας τη ζωή... Σώζονται </a:t>
            </a:r>
          </a:p>
          <a:p>
            <a:pPr algn="just">
              <a:lnSpc>
                <a:spcPct val="150000"/>
              </a:lnSpc>
            </a:pPr>
            <a:r>
              <a:rPr lang="el-GR" altLang="en-US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  <a:sym typeface="+mn-ea"/>
              </a:rPr>
              <a:t>    ζωές κατά </a:t>
            </a:r>
            <a:r>
              <a:rPr lang="el-GR" altLang="en-US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  <a:sym typeface="+mn-ea"/>
              </a:rPr>
              <a:t>κυριολοξία</a:t>
            </a:r>
            <a:endParaRPr lang="el-GR" altLang="en-US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  <a:sym typeface="+mn-ea"/>
            </a:endParaRPr>
          </a:p>
          <a:p>
            <a:pPr algn="just">
              <a:lnSpc>
                <a:spcPct val="150000"/>
              </a:lnSpc>
            </a:pPr>
            <a:endParaRPr lang="el-GR" altLang="en-US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  <a:sym typeface="+mn-ea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l-GR" altLang="en-US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  <a:sym typeface="+mn-ea"/>
              </a:rPr>
              <a:t> Δεν θέλουμε η χώρα μας να σκοράρει πρώτη στην παχυσαρκία, αλλά να σκοράρει πρώτη στους δείκτες υγείας</a:t>
            </a:r>
          </a:p>
          <a:p>
            <a:pPr algn="just">
              <a:lnSpc>
                <a:spcPct val="150000"/>
              </a:lnSpc>
            </a:pPr>
            <a:endParaRPr lang="el-GR" altLang="en-US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  <a:sym typeface="+mn-ea"/>
            </a:endParaRPr>
          </a:p>
          <a:p>
            <a:pPr algn="just">
              <a:lnSpc>
                <a:spcPct val="150000"/>
              </a:lnSpc>
            </a:pPr>
            <a:endParaRPr lang="el-GR" sz="1400" i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l-GR" sz="1400" i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Οι ενδιαφερόμενοι μπορούν να ενημερωθούν και να προγραμματίσουν τις εξετάσεις τους μέσω της ψηφιακή πλατφόρμας </a:t>
            </a:r>
            <a:r>
              <a:rPr lang="en-US" sz="1400" i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proliptikes.gov.gr</a:t>
            </a:r>
            <a:endParaRPr lang="el-GR" sz="1400" i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l-GR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1.7372440944882,&quot;left&quot;:0,&quot;top&quot;:144.51275590551182,&quot;width&quot;:1003.35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762</Words>
  <Application>WPS Presentation</Application>
  <PresentationFormat>Προσαρμογή</PresentationFormat>
  <Paragraphs>87</Paragraphs>
  <Slides>7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v.griva</cp:lastModifiedBy>
  <cp:revision>79</cp:revision>
  <dcterms:created xsi:type="dcterms:W3CDTF">2017-10-05T18:27:00Z</dcterms:created>
  <dcterms:modified xsi:type="dcterms:W3CDTF">2026-02-19T12:38:13Z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597358F232BF4E089B1813BF4C75671E_13</vt:lpwstr>
  </property>
  <property fmtid="{D5CDD505-2E9C-101B-9397-08002B2CF9AE}" pid="3" name="KSOProductBuildVer">
    <vt:lpwstr>1033-12.2.0.23197</vt:lpwstr>
  </property>
</Properties>
</file>